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5" r:id="rId1"/>
  </p:sldMasterIdLst>
  <p:sldIdLst>
    <p:sldId id="474" r:id="rId2"/>
    <p:sldId id="508" r:id="rId3"/>
    <p:sldId id="515" r:id="rId4"/>
    <p:sldId id="510" r:id="rId5"/>
    <p:sldId id="512" r:id="rId6"/>
    <p:sldId id="511" r:id="rId7"/>
    <p:sldId id="516" r:id="rId8"/>
    <p:sldId id="513" r:id="rId9"/>
    <p:sldId id="422" r:id="rId10"/>
    <p:sldId id="481" r:id="rId11"/>
    <p:sldId id="373" r:id="rId12"/>
    <p:sldId id="517" r:id="rId13"/>
    <p:sldId id="439" r:id="rId14"/>
    <p:sldId id="518" r:id="rId15"/>
    <p:sldId id="519" r:id="rId16"/>
    <p:sldId id="494" r:id="rId17"/>
    <p:sldId id="545" r:id="rId18"/>
    <p:sldId id="520" r:id="rId19"/>
    <p:sldId id="521" r:id="rId20"/>
    <p:sldId id="522" r:id="rId21"/>
    <p:sldId id="523" r:id="rId22"/>
    <p:sldId id="528" r:id="rId23"/>
    <p:sldId id="524" r:id="rId24"/>
    <p:sldId id="525" r:id="rId25"/>
    <p:sldId id="526" r:id="rId26"/>
    <p:sldId id="554" r:id="rId27"/>
    <p:sldId id="547" r:id="rId28"/>
    <p:sldId id="548" r:id="rId29"/>
    <p:sldId id="529" r:id="rId30"/>
    <p:sldId id="530" r:id="rId31"/>
    <p:sldId id="531" r:id="rId32"/>
    <p:sldId id="535" r:id="rId33"/>
    <p:sldId id="532" r:id="rId34"/>
    <p:sldId id="549" r:id="rId35"/>
    <p:sldId id="533" r:id="rId36"/>
    <p:sldId id="534" r:id="rId37"/>
    <p:sldId id="550" r:id="rId38"/>
    <p:sldId id="536" r:id="rId39"/>
    <p:sldId id="537" r:id="rId40"/>
    <p:sldId id="538" r:id="rId41"/>
    <p:sldId id="539" r:id="rId42"/>
    <p:sldId id="540" r:id="rId43"/>
    <p:sldId id="543" r:id="rId44"/>
    <p:sldId id="551" r:id="rId45"/>
    <p:sldId id="552" r:id="rId46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Ubuntu" panose="020B050403060203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20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972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344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093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14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807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127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357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866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683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53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262935" y="247152"/>
            <a:ext cx="522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2"/>
                </a:solidFill>
                <a:latin typeface="Ubuntu" panose="020B0504030602030204" pitchFamily="34" charset="0"/>
              </a:rPr>
              <a:t>     Programación Básica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A474AAF-DA68-40BF-AAFC-098A195705FF}"/>
              </a:ext>
            </a:extLst>
          </p:cNvPr>
          <p:cNvSpPr txBox="1"/>
          <p:nvPr/>
        </p:nvSpPr>
        <p:spPr>
          <a:xfrm>
            <a:off x="2033112" y="2882440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Herencia</a:t>
            </a: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45A0B953-FFFB-4BF9-974F-CED4F3488532}"/>
              </a:ext>
            </a:extLst>
          </p:cNvPr>
          <p:cNvGrpSpPr>
            <a:grpSpLocks/>
          </p:cNvGrpSpPr>
          <p:nvPr/>
        </p:nvGrpSpPr>
        <p:grpSpPr bwMode="auto">
          <a:xfrm>
            <a:off x="1568238" y="2928658"/>
            <a:ext cx="390047" cy="369280"/>
            <a:chOff x="2078" y="1680"/>
            <a:chExt cx="1615" cy="1615"/>
          </a:xfrm>
        </p:grpSpPr>
        <p:sp>
          <p:nvSpPr>
            <p:cNvPr id="55" name="Oval 33">
              <a:extLst>
                <a:ext uri="{FF2B5EF4-FFF2-40B4-BE49-F238E27FC236}">
                  <a16:creationId xmlns:a16="http://schemas.microsoft.com/office/drawing/2014/main" id="{CE523D3D-3352-42D7-B1C5-15F900D834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6" name="Oval 34">
              <a:extLst>
                <a:ext uri="{FF2B5EF4-FFF2-40B4-BE49-F238E27FC236}">
                  <a16:creationId xmlns:a16="http://schemas.microsoft.com/office/drawing/2014/main" id="{A46968FC-66D9-4DBF-B80B-0A8C6D1E25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72" name="Oval 35">
              <a:extLst>
                <a:ext uri="{FF2B5EF4-FFF2-40B4-BE49-F238E27FC236}">
                  <a16:creationId xmlns:a16="http://schemas.microsoft.com/office/drawing/2014/main" id="{3C748AE9-538B-4FAA-ADA1-FE9EDE3B73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3" name="Oval 36">
              <a:extLst>
                <a:ext uri="{FF2B5EF4-FFF2-40B4-BE49-F238E27FC236}">
                  <a16:creationId xmlns:a16="http://schemas.microsoft.com/office/drawing/2014/main" id="{94A0EBA1-AB6D-473C-99C4-7C26AEFB85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29BEFE84-D5C2-4214-A7B0-642A616043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5" name="Oval 38">
              <a:extLst>
                <a:ext uri="{FF2B5EF4-FFF2-40B4-BE49-F238E27FC236}">
                  <a16:creationId xmlns:a16="http://schemas.microsoft.com/office/drawing/2014/main" id="{EF34D131-991C-4253-97A9-78361BDFF7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7634E9-5BA3-4183-BE9D-142B4D72C308}"/>
              </a:ext>
            </a:extLst>
          </p:cNvPr>
          <p:cNvSpPr txBox="1"/>
          <p:nvPr/>
        </p:nvSpPr>
        <p:spPr>
          <a:xfrm>
            <a:off x="2033112" y="3556145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Polimorfismo</a:t>
            </a:r>
          </a:p>
        </p:txBody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31C8EAE2-DFB7-4716-85DF-D42066E8D0CC}"/>
              </a:ext>
            </a:extLst>
          </p:cNvPr>
          <p:cNvGrpSpPr>
            <a:grpSpLocks/>
          </p:cNvGrpSpPr>
          <p:nvPr/>
        </p:nvGrpSpPr>
        <p:grpSpPr bwMode="auto">
          <a:xfrm>
            <a:off x="1568238" y="3602363"/>
            <a:ext cx="390047" cy="369280"/>
            <a:chOff x="2078" y="1680"/>
            <a:chExt cx="1615" cy="1615"/>
          </a:xfrm>
        </p:grpSpPr>
        <p:sp>
          <p:nvSpPr>
            <p:cNvPr id="47" name="Oval 33">
              <a:extLst>
                <a:ext uri="{FF2B5EF4-FFF2-40B4-BE49-F238E27FC236}">
                  <a16:creationId xmlns:a16="http://schemas.microsoft.com/office/drawing/2014/main" id="{71FB031E-2A03-4D6B-A8DB-B68B96628D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DE098A21-81E7-452C-ABB1-FF1C84FB9A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4533D9C9-79A4-4121-8B8A-C8ED70A3E8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0" name="Oval 36">
              <a:extLst>
                <a:ext uri="{FF2B5EF4-FFF2-40B4-BE49-F238E27FC236}">
                  <a16:creationId xmlns:a16="http://schemas.microsoft.com/office/drawing/2014/main" id="{5DA57090-11A4-4C02-A50F-97992D2B6E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1" name="Oval 37">
              <a:extLst>
                <a:ext uri="{FF2B5EF4-FFF2-40B4-BE49-F238E27FC236}">
                  <a16:creationId xmlns:a16="http://schemas.microsoft.com/office/drawing/2014/main" id="{EC1F6F2F-9886-455F-8413-A85A8CE176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26A527F6-2571-47C9-BAA0-CB0C7F0960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51ACB7C-2C51-4C53-8DC6-BA0FB1A177C3}"/>
              </a:ext>
            </a:extLst>
          </p:cNvPr>
          <p:cNvSpPr txBox="1"/>
          <p:nvPr/>
        </p:nvSpPr>
        <p:spPr>
          <a:xfrm>
            <a:off x="2033112" y="4322235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Interfaces – Clases Abstractas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8A41CBA-F0C5-43D7-814D-809955D03904}"/>
              </a:ext>
            </a:extLst>
          </p:cNvPr>
          <p:cNvGrpSpPr>
            <a:grpSpLocks/>
          </p:cNvGrpSpPr>
          <p:nvPr/>
        </p:nvGrpSpPr>
        <p:grpSpPr bwMode="auto">
          <a:xfrm>
            <a:off x="1568238" y="4368453"/>
            <a:ext cx="390047" cy="369280"/>
            <a:chOff x="2078" y="1680"/>
            <a:chExt cx="1615" cy="1615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80FB3A2B-61EF-41ED-B308-FCD2282684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5" name="Oval 34">
              <a:extLst>
                <a:ext uri="{FF2B5EF4-FFF2-40B4-BE49-F238E27FC236}">
                  <a16:creationId xmlns:a16="http://schemas.microsoft.com/office/drawing/2014/main" id="{3692B322-CEE7-4EE5-A196-B077695315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6" name="Oval 35">
              <a:extLst>
                <a:ext uri="{FF2B5EF4-FFF2-40B4-BE49-F238E27FC236}">
                  <a16:creationId xmlns:a16="http://schemas.microsoft.com/office/drawing/2014/main" id="{045738EC-7DE8-4F58-933D-BC320C599F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7" name="Oval 36">
              <a:extLst>
                <a:ext uri="{FF2B5EF4-FFF2-40B4-BE49-F238E27FC236}">
                  <a16:creationId xmlns:a16="http://schemas.microsoft.com/office/drawing/2014/main" id="{8B81CB6B-BC31-43A7-9555-F290FE2FFA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8" name="Oval 37">
              <a:extLst>
                <a:ext uri="{FF2B5EF4-FFF2-40B4-BE49-F238E27FC236}">
                  <a16:creationId xmlns:a16="http://schemas.microsoft.com/office/drawing/2014/main" id="{A1024D62-0410-456F-81AA-3200B86577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024EB672-61F0-4978-8CBD-0EEE245871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57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73" y="85929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Clases en </a:t>
            </a:r>
            <a:r>
              <a:rPr lang="es-ES" dirty="0" err="1"/>
              <a:t>StarUML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8442E9-0C35-4E08-8589-63C1228A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42" y="2320786"/>
            <a:ext cx="7182151" cy="36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1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303270" y="3163775"/>
            <a:ext cx="2267473" cy="1625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Cuadrado=&gt;lado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Rectángulo=&gt;base, altura 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Círculo=&gt;radio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Area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Cuadrado=&gt;lado*lado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Rectángulo=&gt; base*altura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Círculo=&gt; PI*radio^2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área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17859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2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185351" y="3340002"/>
            <a:ext cx="2385392" cy="16958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Cuadrado=&gt;lado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Rectángulo=&gt;base, altura 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Círculo=&gt;radio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Perimetro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Cuadrado=&gt; 4*lado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Rectángulo=&gt; 2*base+2*altura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Círculo=&gt; 2*PI*radio 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perimetro</a:t>
            </a:r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242972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1)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8A89BB-7114-5437-8FD9-BDABECC45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15" y="1199595"/>
            <a:ext cx="3830570" cy="50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0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2)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714F0B-C549-D55B-3C98-6DCC3AEA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867" y="2017468"/>
            <a:ext cx="4296375" cy="38391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7C507F-801C-66FA-6D37-0C9AA1E0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195" y="2634834"/>
            <a:ext cx="286742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5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3)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655FCC-DC25-FB40-D81E-663D4102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46" y="1250835"/>
            <a:ext cx="3574272" cy="47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5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7CA87F-1FB8-5B8E-C0CB-424BE2D5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338" y="1093166"/>
            <a:ext cx="5744377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0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07BD2E-4EE9-45FD-49E2-2DAF4C4D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56" y="1447176"/>
            <a:ext cx="605874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4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10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Herencia - Polimorfismo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58448" y="2405046"/>
            <a:ext cx="105468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En un sistema bancario, los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créditos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manejan tres características básicas que son,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monto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del crédito, porcentaje de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interés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y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plazo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 Sin embargo, se generan varias modalidades de crédito como son: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 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lvl="0" indent="-342900" algn="just">
              <a:buFont typeface="Symbol" panose="05050102010706020507" pitchFamily="18" charset="2"/>
              <a:buChar char=""/>
              <a:tabLst>
                <a:tab pos="228600" algn="l"/>
              </a:tabLst>
            </a:pP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Crédito Persona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l, en el cual el valor a pagar en cada cuota se genera como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monto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del crédito + valor interés (porcentaje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interés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aplicado al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monto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) dividido sobre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plazo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lvl="0" indent="-342900" algn="just">
              <a:buFont typeface="Symbol" panose="05050102010706020507" pitchFamily="18" charset="2"/>
              <a:buChar char=""/>
              <a:tabLst>
                <a:tab pos="228600" algn="l"/>
              </a:tabLst>
            </a:pP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Crédito Empresarial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, en el cual se negocia un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valor de interés total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y la cuota es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monto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del crédito + valor del interés negociado, dividido entre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plazo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lvl="0" indent="-342900" algn="just">
              <a:buFont typeface="Symbol" panose="05050102010706020507" pitchFamily="18" charset="2"/>
              <a:buChar char=""/>
              <a:tabLst>
                <a:tab pos="228600" algn="l"/>
              </a:tabLst>
            </a:pP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Crédito Especial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, en el cual el valor de la cuota es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monto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del crédito dividido entre el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plazo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 (No se aplica interés)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 que resuelva la situación problema presentada, utilizando el concepto de Clases y Objetos (POO) y aplicar el concepto de Herencia y  Polimorfismo.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0F394D-F3BD-40EF-A889-A9582281C8D6}"/>
              </a:ext>
            </a:extLst>
          </p:cNvPr>
          <p:cNvSpPr txBox="1"/>
          <p:nvPr/>
        </p:nvSpPr>
        <p:spPr>
          <a:xfrm>
            <a:off x="4154682" y="-98574"/>
            <a:ext cx="373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62"/>
                </a:solidFill>
                <a:latin typeface="Ubuntu" panose="020B0504030602030204" pitchFamily="34" charset="0"/>
              </a:rPr>
              <a:t>     </a:t>
            </a:r>
            <a:r>
              <a:rPr lang="es-ES" sz="2000" b="1" dirty="0">
                <a:solidFill>
                  <a:srgbClr val="FF0062"/>
                </a:solidFill>
                <a:latin typeface="Ubuntu" panose="020B0504030602030204" pitchFamily="34" charset="0"/>
              </a:rPr>
              <a:t>Semana 3 Sesión 2</a:t>
            </a:r>
          </a:p>
        </p:txBody>
      </p:sp>
    </p:spTree>
    <p:extLst>
      <p:ext uri="{BB962C8B-B14F-4D97-AF65-F5344CB8AC3E}">
        <p14:creationId xmlns:p14="http://schemas.microsoft.com/office/powerpoint/2010/main" val="82143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73" y="85929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29948" y="1471932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en </a:t>
            </a:r>
            <a:r>
              <a:rPr lang="es-ES" dirty="0" err="1"/>
              <a:t>StarUML</a:t>
            </a:r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0CFEA7-B794-4F4A-96E2-7573ADB751DD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A3F51E-2ABF-4584-A31B-4B4839C5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28" y="2223768"/>
            <a:ext cx="8072905" cy="37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Herencia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43980" y="2332960"/>
            <a:ext cx="1036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La </a:t>
            </a:r>
            <a:r>
              <a:rPr lang="es-ES" sz="2000" b="1" i="0" dirty="0">
                <a:solidFill>
                  <a:srgbClr val="C00000"/>
                </a:solidFill>
                <a:effectLst/>
                <a:latin typeface="Helvetica Neue"/>
              </a:rPr>
              <a:t>herencia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 es un pilar importante de POO (Programación Orientada a Objetos). Es el mecanismo en Java por el cual una clase permite heredar las características (atributos y métodos) a otras clases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s-CO" sz="20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2DAE37-E76D-4923-97EA-092943775846}"/>
              </a:ext>
            </a:extLst>
          </p:cNvPr>
          <p:cNvSpPr txBox="1"/>
          <p:nvPr/>
        </p:nvSpPr>
        <p:spPr>
          <a:xfrm>
            <a:off x="743980" y="3583263"/>
            <a:ext cx="10361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En el lenguaje de Java, una clase que se hereda se denomina 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Helvetica Neue"/>
              </a:rPr>
              <a:t>superclase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. La clase que hereda se llama 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Helvetica Neue"/>
              </a:rPr>
              <a:t>subclase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. Se hereda atributos y métodos definidos por la superclase y la subclase puede agregar sus propios elementos únicos, atributos y métodos. También se habla del concepto de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Helvetica Neue"/>
              </a:rPr>
              <a:t>ascendencia</a:t>
            </a:r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 y </a:t>
            </a:r>
            <a:r>
              <a:rPr lang="es-ES" sz="2000" b="1" i="0" dirty="0">
                <a:solidFill>
                  <a:srgbClr val="333333"/>
                </a:solidFill>
                <a:effectLst/>
                <a:latin typeface="Helvetica Neue"/>
              </a:rPr>
              <a:t>descendencia.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3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Clase: </a:t>
            </a:r>
            <a:r>
              <a:rPr lang="es-ES" dirty="0" err="1"/>
              <a:t>CreditoPersonal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487395" y="3559283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8080700" y="3630440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Monto, interés, plazo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448405" y="2741538"/>
            <a:ext cx="4539304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Calcular_cuota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Cuota=(</a:t>
            </a:r>
            <a:r>
              <a:rPr lang="es-ES" sz="1400" b="1" dirty="0" err="1">
                <a:solidFill>
                  <a:srgbClr val="FFFF00"/>
                </a:solidFill>
              </a:rPr>
              <a:t>monto+monto</a:t>
            </a:r>
            <a:r>
              <a:rPr lang="es-ES" sz="1400" b="1" dirty="0">
                <a:solidFill>
                  <a:srgbClr val="FFFF00"/>
                </a:solidFill>
              </a:rPr>
              <a:t>*(interés/100))/plazo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9041709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834426" y="2901263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8514709" y="4162724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627232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Clase: </a:t>
            </a:r>
            <a:r>
              <a:rPr lang="es-ES" dirty="0" err="1"/>
              <a:t>CreditoEmpresarial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3" y="3552982"/>
            <a:ext cx="43400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961960" y="3630142"/>
            <a:ext cx="424688" cy="192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Monto, </a:t>
            </a:r>
            <a:r>
              <a:rPr lang="es-ES" sz="1400" b="1" dirty="0" err="1">
                <a:solidFill>
                  <a:srgbClr val="FFFF00"/>
                </a:solidFill>
              </a:rPr>
              <a:t>valor_interés</a:t>
            </a:r>
            <a:r>
              <a:rPr lang="es-ES" sz="1400" b="1" dirty="0">
                <a:solidFill>
                  <a:srgbClr val="FFFF00"/>
                </a:solidFill>
              </a:rPr>
              <a:t>, plazo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124281" y="2631380"/>
            <a:ext cx="464395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r>
              <a:rPr lang="es-ES" sz="1400" b="1" dirty="0" err="1">
                <a:solidFill>
                  <a:srgbClr val="FFFF00"/>
                </a:solidFill>
              </a:rPr>
              <a:t>calcular_cuota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Cuota=(monto + </a:t>
            </a:r>
            <a:r>
              <a:rPr lang="es-ES" sz="1400" b="1" dirty="0" err="1">
                <a:solidFill>
                  <a:srgbClr val="FFFF00"/>
                </a:solidFill>
              </a:rPr>
              <a:t>valor_interés</a:t>
            </a:r>
            <a:r>
              <a:rPr lang="es-ES" sz="1400" b="1" dirty="0">
                <a:solidFill>
                  <a:srgbClr val="FFFF00"/>
                </a:solidFill>
              </a:rPr>
              <a:t>)/plazo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286080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 Clase: </a:t>
            </a:r>
            <a:r>
              <a:rPr lang="es-ES" dirty="0" err="1"/>
              <a:t>CreditoEspecial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441958" y="358983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Monto, plazo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515797" y="2741538"/>
            <a:ext cx="3818427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r>
              <a:rPr lang="es-ES" sz="1400" b="1" dirty="0" err="1">
                <a:solidFill>
                  <a:srgbClr val="FFFF00"/>
                </a:solidFill>
              </a:rPr>
              <a:t>calcular_cuota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Cuota=monto/plazo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40003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cuota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349694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1) Superclase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8FCC88-A59B-4949-B1EE-C49661C1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19" y="1093166"/>
            <a:ext cx="479174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8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2)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73C00F-4243-120E-7D7E-B082192C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09" y="1762677"/>
            <a:ext cx="8177005" cy="33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3)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082034-B71A-FD12-94C4-D09022438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450" y="1250835"/>
            <a:ext cx="7278116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8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(Clase 4)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1A8B4F-E50C-FA89-6E4D-303CBF1F8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22" y="1946910"/>
            <a:ext cx="7515560" cy="29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6FCB19-45E6-297E-A664-870288E5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8" y="1320670"/>
            <a:ext cx="5106113" cy="453453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DBF56D5-DD7A-9BA6-C854-D4AC2AB8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2209"/>
            <a:ext cx="5953956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6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A21AEC-BDE8-B57E-FFF0-3B9925C1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22" y="1801785"/>
            <a:ext cx="7143370" cy="35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9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Interfaces (Métodos Abstractas)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83737" y="2770281"/>
            <a:ext cx="103613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es-E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interfaz en Java</a:t>
            </a:r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una colección de métodos abstractos y propiedades constantes. En las </a:t>
            </a:r>
            <a:r>
              <a:rPr lang="es-E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interfaces</a:t>
            </a:r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se especifica qué se debe hacer pero no su implementación. Serán las clases que implementen estas </a:t>
            </a:r>
            <a:r>
              <a:rPr lang="es-E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interfaces</a:t>
            </a:r>
            <a:r>
              <a:rPr lang="es-E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las que describen la lógica del comportamiento de los métodos.</a:t>
            </a:r>
            <a:endParaRPr lang="es-CO" sz="2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25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Herencia - Humanos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389A296-1153-445C-A679-8FCAB1920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67" y="2000093"/>
            <a:ext cx="4415666" cy="4415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10024A5-0D2B-4305-92DD-3518466F24CE}"/>
              </a:ext>
            </a:extLst>
          </p:cNvPr>
          <p:cNvSpPr txBox="1"/>
          <p:nvPr/>
        </p:nvSpPr>
        <p:spPr>
          <a:xfrm>
            <a:off x="7437656" y="3275111"/>
            <a:ext cx="324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Se heredan características físicas, formas de ser o actuar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20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Ejemplo – Interfaces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E33ACBC-6ABF-4CD8-9991-EB5435B9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7" y="1967740"/>
            <a:ext cx="7984165" cy="407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3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Interface_1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0249A5-4F5F-4A48-ACE2-7336CB4B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748" y="1985642"/>
            <a:ext cx="6035238" cy="266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8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Interface_2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74F978-E08D-4D96-B91D-A14A24023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2153478"/>
            <a:ext cx="7789792" cy="255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Clases (</a:t>
            </a:r>
            <a:r>
              <a:rPr lang="es-ES" dirty="0" err="1"/>
              <a:t>SuperClases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506DCE-43F6-4E84-8572-6D303475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5" y="1602684"/>
            <a:ext cx="5905086" cy="44535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C0E0981-339C-4A4C-A42F-AB014BDA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27" y="1777840"/>
            <a:ext cx="6285073" cy="37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3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Clases (</a:t>
            </a:r>
            <a:r>
              <a:rPr lang="es-ES" dirty="0" err="1"/>
              <a:t>SuperClases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389E2F-1252-4C28-84EC-A98E122C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6" y="1299244"/>
            <a:ext cx="6600825" cy="45449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A6CB7A-CB0E-4757-B5CD-EE148501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91" y="2093507"/>
            <a:ext cx="3760690" cy="24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7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Clases (Subclases)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AF28DC-B08D-4B8B-82D2-AE202F93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86" y="1801785"/>
            <a:ext cx="6007028" cy="36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1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4002156" y="65545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Main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615C28-7408-41BB-9BD2-AF15ACE4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76" y="1194752"/>
            <a:ext cx="5791201" cy="51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4002156" y="65545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Main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275C76-5492-41D0-B4C5-A1CE4BF3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08" y="1492805"/>
            <a:ext cx="6334540" cy="447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Clases Abstractas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83737" y="2770281"/>
            <a:ext cx="103613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Una </a:t>
            </a:r>
            <a:r>
              <a:rPr lang="es-E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clase abstracta</a:t>
            </a:r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no es más que una </a:t>
            </a:r>
            <a:r>
              <a:rPr lang="es-E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clase</a:t>
            </a:r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común la cual posee atributos, métodos, constructores y por lo menos un método abstracto. Una </a:t>
            </a:r>
            <a:r>
              <a:rPr lang="es-ES" sz="2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clase abstracta</a:t>
            </a:r>
            <a:r>
              <a:rPr lang="es-E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no puede ser instanciada, solo heredada</a:t>
            </a:r>
            <a:endParaRPr lang="es-CO" sz="28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96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Ejemplo – Clase Abstracta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BF02245-1745-4CBD-A21A-01600C1E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62" y="1955108"/>
            <a:ext cx="6795564" cy="4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Herencia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49044" y="2136337"/>
            <a:ext cx="1036134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Terminología importante: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Superclase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la clase cuyas atributos y métodos se heredan se conoce como superclase (o una clase base o una clase principal).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Subclase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la clase que hereda la otra clase se conoce como subclase (o una clase derivada, clase extendida o clase hija). La subclase puede agregar sus propios atributos y métodos además de los atributos y métodos de la superclase.</a:t>
            </a:r>
          </a:p>
          <a:p>
            <a:pPr algn="l"/>
            <a:endParaRPr lang="es-E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Helvetica Neue"/>
              </a:rPr>
              <a:t>Reutilización</a:t>
            </a:r>
            <a:r>
              <a:rPr lang="es-ES" b="0" i="0" dirty="0">
                <a:solidFill>
                  <a:srgbClr val="333333"/>
                </a:solidFill>
                <a:effectLst/>
                <a:latin typeface="Helvetica Neue"/>
              </a:rPr>
              <a:t>: la herencia respalda el concepto de “reutilización”, es decir, cuando queremos crear una clase nueva y ya hay una clase que incluye parte del código que queremos, podemos derivar nuestra nueva clase de la clase existente. Al hacer esto, estamos reutilizando los atributos y métodos de la clase existente.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9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(Abstracta)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F3D83E-7790-B8D2-4836-721F4791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75" y="1624588"/>
            <a:ext cx="4867954" cy="41630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5700E17-71CD-88CE-A072-3F52BFCB1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56" y="2867816"/>
            <a:ext cx="37247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88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 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B64198-F7E0-CE1E-9251-130B12B3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34" y="1931609"/>
            <a:ext cx="700185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05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D6A284-C1E9-8401-5496-CB718947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50" y="1393739"/>
            <a:ext cx="776395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4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2A5172-C9A5-391B-5740-8D0DBE8D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2" y="1801785"/>
            <a:ext cx="6296399" cy="32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8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F06308-8E58-40F8-8352-FCA6ADF0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5" y="1286434"/>
            <a:ext cx="5210790" cy="47793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47DA55E-858A-4105-AEA7-7F89A1A26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30" y="1640444"/>
            <a:ext cx="6356070" cy="44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7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Ejercicio: (</a:t>
            </a:r>
            <a:r>
              <a:rPr lang="es-ES" dirty="0" err="1"/>
              <a:t>Main</a:t>
            </a:r>
            <a:r>
              <a:rPr lang="es-ES" dirty="0"/>
              <a:t>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114260" y="208483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56F9D4-67E2-4811-BB4F-DA89FAB2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5" y="1546249"/>
            <a:ext cx="6467475" cy="47815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9CE54E-8915-49E6-9B55-70DB33824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54" y="2790174"/>
            <a:ext cx="4100646" cy="21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9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Herencia - POO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9DC13120-E09B-4528-91D2-71D33237A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20" y="1879021"/>
            <a:ext cx="5804980" cy="423928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9C89E31-890F-4F3D-8B30-D27CDBD6F45F}"/>
              </a:ext>
            </a:extLst>
          </p:cNvPr>
          <p:cNvSpPr txBox="1"/>
          <p:nvPr/>
        </p:nvSpPr>
        <p:spPr>
          <a:xfrm>
            <a:off x="6775047" y="3526903"/>
            <a:ext cx="1799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Se heredan:</a:t>
            </a:r>
            <a:br>
              <a:rPr lang="es-ES" sz="1400" b="1" dirty="0">
                <a:solidFill>
                  <a:srgbClr val="FF0000"/>
                </a:solidFill>
              </a:rPr>
            </a:br>
            <a:r>
              <a:rPr lang="es-ES" sz="1400" b="1" dirty="0">
                <a:solidFill>
                  <a:srgbClr val="FF0000"/>
                </a:solidFill>
              </a:rPr>
              <a:t>-  Atributos</a:t>
            </a:r>
          </a:p>
          <a:p>
            <a:r>
              <a:rPr lang="es-ES" sz="1400" b="1" dirty="0">
                <a:solidFill>
                  <a:srgbClr val="FF0000"/>
                </a:solidFill>
              </a:rPr>
              <a:t>- Métodos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EB0DBD6-CD2B-4F51-A8F9-816A3B443999}"/>
              </a:ext>
            </a:extLst>
          </p:cNvPr>
          <p:cNvSpPr/>
          <p:nvPr/>
        </p:nvSpPr>
        <p:spPr>
          <a:xfrm>
            <a:off x="5022574" y="5406887"/>
            <a:ext cx="927652" cy="2877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D089EB3-0BFF-48FD-BB1E-3F844C1242A7}"/>
              </a:ext>
            </a:extLst>
          </p:cNvPr>
          <p:cNvSpPr/>
          <p:nvPr/>
        </p:nvSpPr>
        <p:spPr>
          <a:xfrm>
            <a:off x="5022574" y="4972733"/>
            <a:ext cx="927652" cy="2877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9AFB7376-5328-448C-A5B8-49AAC218B396}"/>
              </a:ext>
            </a:extLst>
          </p:cNvPr>
          <p:cNvSpPr/>
          <p:nvPr/>
        </p:nvSpPr>
        <p:spPr>
          <a:xfrm>
            <a:off x="7739006" y="4904216"/>
            <a:ext cx="927652" cy="3562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EBEA63A-4C13-4CD2-97AC-3F7C1BC0810C}"/>
              </a:ext>
            </a:extLst>
          </p:cNvPr>
          <p:cNvSpPr/>
          <p:nvPr/>
        </p:nvSpPr>
        <p:spPr>
          <a:xfrm>
            <a:off x="7818519" y="5401659"/>
            <a:ext cx="927652" cy="2877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570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Polimorfismo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C55AEE4-4D6C-4E72-A488-60424C987AD9}"/>
              </a:ext>
            </a:extLst>
          </p:cNvPr>
          <p:cNvSpPr txBox="1"/>
          <p:nvPr/>
        </p:nvSpPr>
        <p:spPr>
          <a:xfrm>
            <a:off x="743980" y="2332960"/>
            <a:ext cx="10361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programación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orientada a objetos se denomina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polimorfismo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 la capacidad que tienen los objetos de una clase de responder al mismo mensaje o evento en función de los parámetros utilizados durante su invocación.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2DAE37-E76D-4923-97EA-092943775846}"/>
              </a:ext>
            </a:extLst>
          </p:cNvPr>
          <p:cNvSpPr txBox="1"/>
          <p:nvPr/>
        </p:nvSpPr>
        <p:spPr>
          <a:xfrm>
            <a:off x="743980" y="3583263"/>
            <a:ext cx="10361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333333"/>
                </a:solidFill>
                <a:effectLst/>
                <a:latin typeface="Helvetica Neue"/>
              </a:rPr>
              <a:t>En otras palabras, se puede apreciar el polimorfismo cuando método con el mismo nombre, pero diferente proceso se define en diferentes clases.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4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Polimorfismo - Humanos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13395BD-E23D-4877-A5E7-2F88D90C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40" y="1936606"/>
            <a:ext cx="5619535" cy="392085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B82865F-BF27-4BC6-9477-D61249AAA3B6}"/>
              </a:ext>
            </a:extLst>
          </p:cNvPr>
          <p:cNvSpPr txBox="1"/>
          <p:nvPr/>
        </p:nvSpPr>
        <p:spPr>
          <a:xfrm>
            <a:off x="4363151" y="5287559"/>
            <a:ext cx="286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  Diferente formas de ver…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3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Polimorfismo - POO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0652BC5-621B-4DA8-9EC2-9C5BE42A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96" y="1895061"/>
            <a:ext cx="6149008" cy="46117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FA06DE3-7322-4690-A1F9-3C937A23EC8E}"/>
              </a:ext>
            </a:extLst>
          </p:cNvPr>
          <p:cNvSpPr/>
          <p:nvPr/>
        </p:nvSpPr>
        <p:spPr>
          <a:xfrm>
            <a:off x="3458817" y="5830957"/>
            <a:ext cx="1073426" cy="2517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2F61511-88F5-4D09-A225-B5C4574283B9}"/>
              </a:ext>
            </a:extLst>
          </p:cNvPr>
          <p:cNvSpPr/>
          <p:nvPr/>
        </p:nvSpPr>
        <p:spPr>
          <a:xfrm>
            <a:off x="6354417" y="5148470"/>
            <a:ext cx="1073426" cy="2517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650136-6313-405C-9F0B-0C2328A8981F}"/>
              </a:ext>
            </a:extLst>
          </p:cNvPr>
          <p:cNvSpPr txBox="1"/>
          <p:nvPr/>
        </p:nvSpPr>
        <p:spPr>
          <a:xfrm>
            <a:off x="4919743" y="5582814"/>
            <a:ext cx="2869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  Diferente clase – método similar</a:t>
            </a:r>
            <a:endParaRPr lang="es-CO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06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>
                <a:solidFill>
                  <a:schemeClr val="accent2"/>
                </a:solidFill>
                <a:latin typeface="Ubuntu" panose="020B0504030602030204" pitchFamily="34" charset="0"/>
              </a:rPr>
              <a:t>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10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Polimorfismo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558449" y="2405047"/>
            <a:ext cx="103613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las figuras geométricas cuadrado, rectángulo y círculo, de las cuales se conoce: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Cuadrado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Lado  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Rectángulo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Base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Altura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Círculo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: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- radio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Se pide calcular para cada una de las figuras,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el área y el perímetro.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 que resuelva la situación problema presentada, utilizando el concepto de Clases y Objetos (POO) y aplicar el concepto de Polimorfismo.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239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7884</TotalTime>
  <Words>1210</Words>
  <Application>Microsoft Office PowerPoint</Application>
  <PresentationFormat>Panorámica</PresentationFormat>
  <Paragraphs>237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Helvetica Neue</vt:lpstr>
      <vt:lpstr>Ubuntu</vt:lpstr>
      <vt:lpstr>arial</vt:lpstr>
      <vt:lpstr>arial</vt:lpstr>
      <vt:lpstr>Symbol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586</cp:revision>
  <dcterms:created xsi:type="dcterms:W3CDTF">2021-04-09T17:18:33Z</dcterms:created>
  <dcterms:modified xsi:type="dcterms:W3CDTF">2022-08-01T23:02:07Z</dcterms:modified>
</cp:coreProperties>
</file>